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3"/>
  </p:notesMasterIdLst>
  <p:sldIdLst>
    <p:sldId id="256" r:id="rId2"/>
    <p:sldId id="311" r:id="rId3"/>
    <p:sldId id="306" r:id="rId4"/>
    <p:sldId id="310" r:id="rId5"/>
    <p:sldId id="277" r:id="rId6"/>
    <p:sldId id="279" r:id="rId7"/>
    <p:sldId id="287" r:id="rId8"/>
    <p:sldId id="288" r:id="rId9"/>
    <p:sldId id="280" r:id="rId10"/>
    <p:sldId id="281" r:id="rId11"/>
    <p:sldId id="282" r:id="rId12"/>
    <p:sldId id="283" r:id="rId13"/>
    <p:sldId id="284" r:id="rId14"/>
    <p:sldId id="289" r:id="rId15"/>
    <p:sldId id="285" r:id="rId16"/>
    <p:sldId id="290" r:id="rId17"/>
    <p:sldId id="300" r:id="rId18"/>
    <p:sldId id="305" r:id="rId19"/>
    <p:sldId id="301" r:id="rId20"/>
    <p:sldId id="303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E0C49-B376-4F47-93C6-0260AD9248DE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0B0BD-2357-4584-80B1-1927D9473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7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fld id="{A184FEF9-E4B6-46EF-8E73-04A27CD34827}" type="slidenum">
              <a:rPr lang="en-US" sz="1200" smtClean="0">
                <a:latin typeface="Arial" charset="0"/>
              </a:rPr>
              <a:pPr eaLnBrk="1" hangingPunct="1"/>
              <a:t>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fld id="{8E718220-8D7A-4CD8-A960-D1928E50612E}" type="slidenum">
              <a:rPr lang="en-US" sz="1200" smtClean="0">
                <a:latin typeface="Arial" charset="0"/>
              </a:rPr>
              <a:pPr eaLnBrk="1" hangingPunct="1"/>
              <a:t>6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fld id="{E18CA2F0-0689-4085-BE15-C737344EDC52}" type="slidenum">
              <a:rPr lang="en-US" sz="1200" smtClean="0">
                <a:latin typeface="Arial" charset="0"/>
              </a:rPr>
              <a:pPr eaLnBrk="1" hangingPunct="1"/>
              <a:t>13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fld id="{E3C2806A-302D-45F4-BD62-3F992128188A}" type="slidenum">
              <a:rPr lang="en-US" sz="1200" smtClean="0">
                <a:latin typeface="Arial" charset="0"/>
              </a:rPr>
              <a:pPr eaLnBrk="1" hangingPunct="1"/>
              <a:t>15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299CE2-7128-49B6-9DFA-040331FB8A85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36711F-2547-4339-AB72-FB0EA97D8B5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pnotebook.com/Prevent/Epi/TstSnstvty.htm" TargetMode="External"/><Relationship Id="rId2" Type="http://schemas.openxmlformats.org/officeDocument/2006/relationships/hyperlink" Target="http://www.fpnotebook.com/Urology/Testes/TstclrTrsn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Testis,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epididymis, vas deferens and spermatic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cord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5600" y="5638800"/>
            <a:ext cx="2438400" cy="1184564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2800" b="1" dirty="0">
                <a:latin typeface="Monotype Corsiva" pitchFamily="66" charset="0"/>
              </a:rPr>
              <a:t>Dr. Sama-</a:t>
            </a:r>
            <a:r>
              <a:rPr lang="en-US" sz="2800" b="1" dirty="0" err="1">
                <a:latin typeface="Monotype Corsiva" pitchFamily="66" charset="0"/>
              </a:rPr>
              <a:t>ul</a:t>
            </a:r>
            <a:r>
              <a:rPr lang="en-US" sz="2800" b="1" dirty="0">
                <a:latin typeface="Monotype Corsiva" pitchFamily="66" charset="0"/>
              </a:rPr>
              <a:t>-</a:t>
            </a:r>
            <a:r>
              <a:rPr lang="en-US" sz="2800" b="1" dirty="0" err="1">
                <a:latin typeface="Monotype Corsiva" pitchFamily="66" charset="0"/>
              </a:rPr>
              <a:t>Haque</a:t>
            </a:r>
            <a:endParaRPr lang="en-US" sz="2800" b="1" dirty="0">
              <a:latin typeface="Monotype Corsiva" pitchFamily="66" charset="0"/>
            </a:endParaRPr>
          </a:p>
          <a:p>
            <a:pPr>
              <a:defRPr/>
            </a:pPr>
            <a:r>
              <a:rPr lang="en-US" sz="2800" b="1" dirty="0">
                <a:latin typeface="Monotype Corsiva" pitchFamily="66" charset="0"/>
              </a:rPr>
              <a:t>    Dr. Safaa Ahmed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63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356100" cy="838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Internal Structure of Testis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0" y="838200"/>
            <a:ext cx="4284663" cy="601979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 smtClean="0"/>
              <a:t>Fibrous septae extend from the capsule, divide the testis into a (200-300)  </a:t>
            </a:r>
            <a:r>
              <a:rPr lang="en-US" sz="2400" b="1" dirty="0" smtClean="0">
                <a:solidFill>
                  <a:srgbClr val="0070C0"/>
                </a:solidFill>
              </a:rPr>
              <a:t>lobules</a:t>
            </a:r>
            <a:r>
              <a:rPr lang="en-US" sz="2400" b="1" dirty="0" smtClean="0">
                <a:solidFill>
                  <a:srgbClr val="FFFF00"/>
                </a:solidFill>
              </a:rPr>
              <a:t>.</a:t>
            </a:r>
          </a:p>
          <a:p>
            <a:pPr>
              <a:defRPr/>
            </a:pPr>
            <a:r>
              <a:rPr lang="en-US" sz="2400" b="1" dirty="0" smtClean="0"/>
              <a:t>Each lobule contains, </a:t>
            </a:r>
            <a:r>
              <a:rPr lang="en-US" sz="2400" b="1" dirty="0" smtClean="0">
                <a:solidFill>
                  <a:srgbClr val="0070C0"/>
                </a:solidFill>
              </a:rPr>
              <a:t>(1-3)  seminiferous tubules. </a:t>
            </a: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Seminiferous Tubules:</a:t>
            </a: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2400" b="1" dirty="0" smtClean="0"/>
              <a:t>They are the site of  the spermatogenesis.</a:t>
            </a: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2400" b="1" dirty="0" smtClean="0"/>
              <a:t>They form the bulk of testicular tissue.</a:t>
            </a: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2400" b="1" u="sng" dirty="0" err="1" smtClean="0">
                <a:solidFill>
                  <a:srgbClr val="FF0000"/>
                </a:solidFill>
              </a:rPr>
              <a:t>Rete</a:t>
            </a:r>
            <a:r>
              <a:rPr lang="en-US" sz="2400" b="1" u="sng" dirty="0" smtClean="0">
                <a:solidFill>
                  <a:srgbClr val="FF0000"/>
                </a:solidFill>
              </a:rPr>
              <a:t> testis: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2400" b="1" i="1" dirty="0" smtClean="0"/>
              <a:t>(a network of tubules)</a:t>
            </a:r>
            <a:endParaRPr lang="en-US" sz="2400" b="1" i="1" u="sng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2400" b="1" i="1" dirty="0" smtClean="0"/>
              <a:t>It is the Site of merging  of the Seminiferous tubules.</a:t>
            </a:r>
          </a:p>
        </p:txBody>
      </p:sp>
      <p:pic>
        <p:nvPicPr>
          <p:cNvPr id="10246" name="Picture 2" descr="17_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75"/>
          <a:stretch>
            <a:fillRect/>
          </a:stretch>
        </p:blipFill>
        <p:spPr bwMode="auto">
          <a:xfrm>
            <a:off x="4356100" y="260350"/>
            <a:ext cx="4565650" cy="640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57813" y="3071813"/>
            <a:ext cx="7143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RT</a:t>
            </a:r>
          </a:p>
        </p:txBody>
      </p:sp>
    </p:spTree>
    <p:extLst>
      <p:ext uri="{BB962C8B-B14F-4D97-AF65-F5344CB8AC3E}">
        <p14:creationId xmlns:p14="http://schemas.microsoft.com/office/powerpoint/2010/main" val="407368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427538" cy="914399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Blood  Supply of Testis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1"/>
            <a:ext cx="4427538" cy="59436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457200" indent="-457200">
              <a:spcBef>
                <a:spcPct val="50000"/>
              </a:spcBef>
              <a:buFont typeface="Times" pitchFamily="18" charset="0"/>
              <a:buNone/>
              <a:defRPr/>
            </a:pPr>
            <a:r>
              <a:rPr lang="en-US" sz="10800" b="1" dirty="0" smtClean="0">
                <a:solidFill>
                  <a:srgbClr val="FF0000"/>
                </a:solidFill>
              </a:rPr>
              <a:t>Testicular artery:</a:t>
            </a:r>
          </a:p>
          <a:p>
            <a:pPr>
              <a:spcBef>
                <a:spcPct val="50000"/>
              </a:spcBef>
              <a:defRPr/>
            </a:pPr>
            <a:r>
              <a:rPr lang="en-US" sz="10800" b="1" dirty="0" smtClean="0"/>
              <a:t>It is a direct branch from  the abdominal aorta.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0800" b="1" dirty="0" smtClean="0">
                <a:solidFill>
                  <a:srgbClr val="FF0000"/>
                </a:solidFill>
              </a:rPr>
              <a:t>Venous drainage :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10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0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Pampiniform</a:t>
            </a:r>
            <a:r>
              <a:rPr lang="en-US" sz="10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plexus  of veins.)</a:t>
            </a:r>
            <a:endParaRPr lang="en-US" sz="10800" b="1" i="1" u="sng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10800" b="1" i="1" dirty="0" smtClean="0"/>
              <a:t>  </a:t>
            </a:r>
            <a:r>
              <a:rPr lang="en-US" sz="10800" b="1" dirty="0" smtClean="0"/>
              <a:t>Approximately a dozen veins which  forms a network  in the spermatic cord. </a:t>
            </a:r>
          </a:p>
          <a:p>
            <a:pPr>
              <a:defRPr/>
            </a:pPr>
            <a:r>
              <a:rPr lang="en-US" sz="10800" b="1" dirty="0" smtClean="0"/>
              <a:t>They become larger, converge as it approached the inguinal canal and form the </a:t>
            </a:r>
            <a:r>
              <a:rPr lang="en-US" sz="10800" b="1" dirty="0" smtClean="0">
                <a:solidFill>
                  <a:srgbClr val="0070C0"/>
                </a:solidFill>
              </a:rPr>
              <a:t>Testicular vein.</a:t>
            </a:r>
          </a:p>
          <a:p>
            <a:pPr marL="457200" indent="-457200">
              <a:spcBef>
                <a:spcPct val="50000"/>
              </a:spcBef>
              <a:buFont typeface="Times" pitchFamily="18" charset="0"/>
              <a:buNone/>
              <a:defRPr/>
            </a:pPr>
            <a:r>
              <a:rPr lang="en-US" sz="3400" b="1" i="1" dirty="0" smtClean="0"/>
              <a:t>			  		    			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1268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7" r="22533"/>
          <a:stretch>
            <a:fillRect/>
          </a:stretch>
        </p:blipFill>
        <p:spPr>
          <a:xfrm>
            <a:off x="4427538" y="0"/>
            <a:ext cx="4705576" cy="533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270" name="Straight Arrow Connector 13"/>
          <p:cNvCxnSpPr>
            <a:cxnSpLocks noChangeShapeType="1"/>
          </p:cNvCxnSpPr>
          <p:nvPr/>
        </p:nvCxnSpPr>
        <p:spPr bwMode="auto">
          <a:xfrm flipH="1">
            <a:off x="5337969" y="3933825"/>
            <a:ext cx="360364" cy="573088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3" name="AutoShape 7"/>
          <p:cNvSpPr>
            <a:spLocks noChangeArrowheads="1"/>
          </p:cNvSpPr>
          <p:nvPr/>
        </p:nvSpPr>
        <p:spPr bwMode="auto">
          <a:xfrm>
            <a:off x="4427538" y="4506913"/>
            <a:ext cx="1820862" cy="674686"/>
          </a:xfrm>
          <a:prstGeom prst="roundRect">
            <a:avLst>
              <a:gd name="adj" fmla="val 16667"/>
            </a:avLst>
          </a:prstGeom>
          <a:solidFill>
            <a:schemeClr val="accent1">
              <a:alpha val="14902"/>
            </a:schemeClr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Testicular Artery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7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5604164" cy="6544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3350" b="1" dirty="0">
                <a:solidFill>
                  <a:srgbClr val="0070C0"/>
                </a:solidFill>
              </a:rPr>
              <a:t>Right Vein drains into IVC.</a:t>
            </a:r>
          </a:p>
          <a:p>
            <a:pPr>
              <a:defRPr/>
            </a:pPr>
            <a:r>
              <a:rPr lang="en-US" sz="3350" b="1" dirty="0">
                <a:solidFill>
                  <a:srgbClr val="0070C0"/>
                </a:solidFill>
              </a:rPr>
              <a:t>Left Vein drains into Left  Renal Vein</a:t>
            </a:r>
            <a:r>
              <a:rPr lang="en-US" sz="3350" b="1" dirty="0" smtClean="0">
                <a:solidFill>
                  <a:srgbClr val="0070C0"/>
                </a:solidFill>
              </a:rPr>
              <a:t>.</a:t>
            </a:r>
            <a:r>
              <a:rPr lang="en-US" sz="3350" dirty="0">
                <a:solidFill>
                  <a:srgbClr val="0070C0"/>
                </a:solidFill>
              </a:rPr>
              <a:t>	</a:t>
            </a:r>
            <a:endParaRPr lang="en-US" sz="3350" dirty="0" smtClean="0">
              <a:solidFill>
                <a:srgbClr val="0070C0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sz="3350" b="1" u="sng" dirty="0" smtClean="0">
                <a:solidFill>
                  <a:srgbClr val="C00000"/>
                </a:solidFill>
              </a:rPr>
              <a:t>Testicular </a:t>
            </a:r>
            <a:r>
              <a:rPr lang="en-US" sz="3350" b="1" u="sng" dirty="0">
                <a:solidFill>
                  <a:srgbClr val="C00000"/>
                </a:solidFill>
              </a:rPr>
              <a:t>Lymphatics:</a:t>
            </a:r>
          </a:p>
          <a:p>
            <a:pPr>
              <a:defRPr/>
            </a:pPr>
            <a:r>
              <a:rPr lang="en-US" sz="3350" dirty="0" smtClean="0"/>
              <a:t>Follow </a:t>
            </a:r>
            <a:r>
              <a:rPr lang="en-US" sz="3350" dirty="0"/>
              <a:t>arteries, </a:t>
            </a:r>
            <a:r>
              <a:rPr lang="en-US" sz="3350" dirty="0" smtClean="0"/>
              <a:t>veins </a:t>
            </a:r>
            <a:r>
              <a:rPr lang="en-US" sz="3350" dirty="0"/>
              <a:t>e</a:t>
            </a:r>
            <a:r>
              <a:rPr lang="en-US" sz="3350" dirty="0" smtClean="0"/>
              <a:t>nd </a:t>
            </a:r>
            <a:r>
              <a:rPr lang="en-US" sz="3350" dirty="0"/>
              <a:t>in </a:t>
            </a:r>
            <a:r>
              <a:rPr lang="en-US" sz="3350" b="1" dirty="0"/>
              <a:t>Lumbar (par aortic) nodes</a:t>
            </a:r>
          </a:p>
          <a:p>
            <a:pPr>
              <a:defRPr/>
            </a:pPr>
            <a:r>
              <a:rPr lang="en-US" sz="3350" dirty="0"/>
              <a:t> </a:t>
            </a:r>
            <a:endParaRPr lang="en-US" sz="3350" dirty="0" smtClean="0"/>
          </a:p>
          <a:p>
            <a:pPr>
              <a:defRPr/>
            </a:pPr>
            <a:r>
              <a:rPr lang="en-US" sz="3350" b="1" u="sng" dirty="0" smtClean="0">
                <a:solidFill>
                  <a:srgbClr val="C00000"/>
                </a:solidFill>
              </a:rPr>
              <a:t>From </a:t>
            </a:r>
            <a:r>
              <a:rPr lang="en-US" sz="3350" b="1" u="sng" dirty="0">
                <a:solidFill>
                  <a:srgbClr val="C00000"/>
                </a:solidFill>
              </a:rPr>
              <a:t>scrotum, penis, prepuce: </a:t>
            </a:r>
          </a:p>
          <a:p>
            <a:pPr>
              <a:defRPr/>
            </a:pPr>
            <a:r>
              <a:rPr lang="en-US" sz="3350" b="1" dirty="0" smtClean="0"/>
              <a:t>Terminate </a:t>
            </a:r>
            <a:r>
              <a:rPr lang="en-US" sz="3350" b="1" dirty="0"/>
              <a:t>in Superficial </a:t>
            </a:r>
            <a:r>
              <a:rPr lang="en-US" sz="3350" b="1" dirty="0" smtClean="0"/>
              <a:t>Inguinal </a:t>
            </a:r>
            <a:r>
              <a:rPr lang="en-US" sz="3350" b="1" dirty="0"/>
              <a:t>nodes </a:t>
            </a:r>
          </a:p>
          <a:p>
            <a:pPr>
              <a:defRPr/>
            </a:pPr>
            <a:r>
              <a:rPr lang="en-US" sz="3400" i="1" dirty="0"/>
              <a:t>	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164" y="0"/>
            <a:ext cx="3539836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29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7" name="Rectangle 5"/>
          <p:cNvSpPr>
            <a:spLocks noGrp="1" noChangeArrowheads="1"/>
          </p:cNvSpPr>
          <p:nvPr>
            <p:ph type="title"/>
          </p:nvPr>
        </p:nvSpPr>
        <p:spPr>
          <a:xfrm>
            <a:off x="4724400" y="188913"/>
            <a:ext cx="4114800" cy="80168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Epididymis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0" y="0"/>
            <a:ext cx="46482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3200" b="1" dirty="0" smtClean="0"/>
              <a:t>A Single coiled tubule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3200" b="1" u="sng" dirty="0" smtClean="0"/>
              <a:t> 6 M long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3200" b="1" dirty="0" smtClean="0"/>
              <a:t> Located on the posterior &amp; superior margins of the testis.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3200" b="1" dirty="0" smtClean="0"/>
              <a:t> It is divided into: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b="1" dirty="0" smtClean="0"/>
              <a:t>Head, Body and Tail.</a:t>
            </a:r>
          </a:p>
          <a:p>
            <a:pPr>
              <a:spcBef>
                <a:spcPct val="50000"/>
              </a:spcBef>
              <a:defRPr/>
            </a:pPr>
            <a:r>
              <a:rPr lang="en-US" sz="3200" b="1" dirty="0" smtClean="0"/>
              <a:t>The </a:t>
            </a:r>
            <a:r>
              <a:rPr lang="en-US" sz="3200" b="1" dirty="0" smtClean="0">
                <a:solidFill>
                  <a:srgbClr val="0070C0"/>
                </a:solidFill>
              </a:rPr>
              <a:t>Head </a:t>
            </a:r>
            <a:r>
              <a:rPr lang="en-US" sz="3200" b="1" dirty="0" smtClean="0"/>
              <a:t>receives efferent </a:t>
            </a:r>
            <a:r>
              <a:rPr lang="en-US" sz="3200" b="1" dirty="0" err="1" smtClean="0"/>
              <a:t>ductules</a:t>
            </a:r>
            <a:r>
              <a:rPr lang="en-US" sz="3200" b="1" dirty="0" smtClean="0"/>
              <a:t> from testis.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3200" b="1" dirty="0" smtClean="0"/>
              <a:t>The </a:t>
            </a:r>
            <a:r>
              <a:rPr lang="en-US" sz="3200" b="1" dirty="0" smtClean="0">
                <a:solidFill>
                  <a:srgbClr val="0070C0"/>
                </a:solidFill>
              </a:rPr>
              <a:t>Tail </a:t>
            </a:r>
            <a:r>
              <a:rPr lang="en-US" sz="3200" b="1" dirty="0" smtClean="0"/>
              <a:t>is continuous with </a:t>
            </a:r>
            <a:r>
              <a:rPr lang="en-US" sz="3200" b="1" dirty="0" smtClean="0">
                <a:solidFill>
                  <a:srgbClr val="0070C0"/>
                </a:solidFill>
              </a:rPr>
              <a:t>Vas</a:t>
            </a:r>
            <a:r>
              <a:rPr lang="en-US" sz="3200" b="1" dirty="0" smtClean="0">
                <a:solidFill>
                  <a:srgbClr val="FFC000"/>
                </a:solidFill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</a:rPr>
              <a:t>Deferens 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sz="2600" b="1" dirty="0" smtClean="0">
              <a:solidFill>
                <a:srgbClr val="FFFF00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endParaRPr lang="en-US" sz="2000" b="1" i="1" dirty="0" smtClean="0"/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  <a:defRPr/>
            </a:pPr>
            <a:endParaRPr lang="en-US" sz="2000" b="1" i="1" dirty="0" smtClean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000" b="1" i="1" dirty="0" smtClean="0">
              <a:solidFill>
                <a:srgbClr val="FFC000"/>
              </a:solidFill>
            </a:endParaRPr>
          </a:p>
        </p:txBody>
      </p:sp>
      <p:pic>
        <p:nvPicPr>
          <p:cNvPr id="13316" name="Picture 4" descr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2" t="4225" r="4163" b="4225"/>
          <a:stretch>
            <a:fillRect/>
          </a:stretch>
        </p:blipFill>
        <p:spPr bwMode="auto">
          <a:xfrm>
            <a:off x="4648200" y="1066800"/>
            <a:ext cx="44958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0"/>
          <p:cNvSpPr txBox="1">
            <a:spLocks noChangeArrowheads="1"/>
          </p:cNvSpPr>
          <p:nvPr/>
        </p:nvSpPr>
        <p:spPr bwMode="auto">
          <a:xfrm>
            <a:off x="6324600" y="1828800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>
                <a:solidFill>
                  <a:srgbClr val="FFFF00"/>
                </a:solidFill>
              </a:rPr>
              <a:t>H</a:t>
            </a:r>
          </a:p>
        </p:txBody>
      </p:sp>
      <p:sp>
        <p:nvSpPr>
          <p:cNvPr id="13318" name="TextBox 11"/>
          <p:cNvSpPr txBox="1">
            <a:spLocks noChangeArrowheads="1"/>
          </p:cNvSpPr>
          <p:nvPr/>
        </p:nvSpPr>
        <p:spPr bwMode="auto">
          <a:xfrm>
            <a:off x="5638800" y="3962400"/>
            <a:ext cx="53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>
                <a:solidFill>
                  <a:srgbClr val="FFFF00"/>
                </a:solidFill>
              </a:rPr>
              <a:t>B</a:t>
            </a:r>
          </a:p>
        </p:txBody>
      </p:sp>
      <p:sp>
        <p:nvSpPr>
          <p:cNvPr id="13319" name="TextBox 12"/>
          <p:cNvSpPr txBox="1">
            <a:spLocks noChangeArrowheads="1"/>
          </p:cNvSpPr>
          <p:nvPr/>
        </p:nvSpPr>
        <p:spPr bwMode="auto">
          <a:xfrm>
            <a:off x="5257800" y="64008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FFFF00"/>
                </a:solidFill>
              </a:rPr>
              <a:t>T</a:t>
            </a:r>
          </a:p>
        </p:txBody>
      </p:sp>
      <p:sp>
        <p:nvSpPr>
          <p:cNvPr id="14344" name="TextBox 13"/>
          <p:cNvSpPr txBox="1">
            <a:spLocks noChangeArrowheads="1"/>
          </p:cNvSpPr>
          <p:nvPr/>
        </p:nvSpPr>
        <p:spPr bwMode="auto">
          <a:xfrm>
            <a:off x="4648200" y="2209800"/>
            <a:ext cx="99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V  D</a:t>
            </a:r>
          </a:p>
        </p:txBody>
      </p:sp>
      <p:sp>
        <p:nvSpPr>
          <p:cNvPr id="13322" name="AutoShape 7"/>
          <p:cNvSpPr>
            <a:spLocks noChangeArrowheads="1"/>
          </p:cNvSpPr>
          <p:nvPr/>
        </p:nvSpPr>
        <p:spPr bwMode="auto">
          <a:xfrm>
            <a:off x="6516688" y="1844675"/>
            <a:ext cx="503237" cy="504825"/>
          </a:xfrm>
          <a:prstGeom prst="roundRect">
            <a:avLst>
              <a:gd name="adj" fmla="val 16667"/>
            </a:avLst>
          </a:prstGeom>
          <a:solidFill>
            <a:schemeClr val="accent1">
              <a:alpha val="14902"/>
            </a:schemeClr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13323" name="AutoShape 7"/>
          <p:cNvSpPr>
            <a:spLocks noChangeArrowheads="1"/>
          </p:cNvSpPr>
          <p:nvPr/>
        </p:nvSpPr>
        <p:spPr bwMode="auto">
          <a:xfrm>
            <a:off x="5580063" y="3933825"/>
            <a:ext cx="647700" cy="503238"/>
          </a:xfrm>
          <a:prstGeom prst="roundRect">
            <a:avLst>
              <a:gd name="adj" fmla="val 16667"/>
            </a:avLst>
          </a:prstGeom>
          <a:solidFill>
            <a:schemeClr val="accent1">
              <a:alpha val="14902"/>
            </a:schemeClr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13324" name="AutoShape 7"/>
          <p:cNvSpPr>
            <a:spLocks noChangeArrowheads="1"/>
          </p:cNvSpPr>
          <p:nvPr/>
        </p:nvSpPr>
        <p:spPr bwMode="auto">
          <a:xfrm>
            <a:off x="5364163" y="6381750"/>
            <a:ext cx="503237" cy="476250"/>
          </a:xfrm>
          <a:prstGeom prst="roundRect">
            <a:avLst>
              <a:gd name="adj" fmla="val 16667"/>
            </a:avLst>
          </a:prstGeom>
          <a:solidFill>
            <a:schemeClr val="accent1">
              <a:alpha val="14902"/>
            </a:schemeClr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13325" name="AutoShape 7"/>
          <p:cNvSpPr>
            <a:spLocks noChangeArrowheads="1"/>
          </p:cNvSpPr>
          <p:nvPr/>
        </p:nvSpPr>
        <p:spPr bwMode="auto">
          <a:xfrm>
            <a:off x="4787900" y="2133600"/>
            <a:ext cx="663575" cy="431800"/>
          </a:xfrm>
          <a:prstGeom prst="roundRect">
            <a:avLst>
              <a:gd name="adj" fmla="val 16667"/>
            </a:avLst>
          </a:prstGeom>
          <a:solidFill>
            <a:schemeClr val="accent1">
              <a:alpha val="14902"/>
            </a:schemeClr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33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3600" b="1" u="sng" dirty="0">
                <a:solidFill>
                  <a:srgbClr val="FF0000"/>
                </a:solidFill>
              </a:rPr>
              <a:t>Functions: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600" b="1" dirty="0"/>
              <a:t>1. Secretes/absorbs the nourishing fluid.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600" b="1" dirty="0"/>
              <a:t>2. Recycles damaged spermatozoa.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600" b="1" dirty="0"/>
              <a:t>3. Stores spermatozoa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>
                <a:solidFill>
                  <a:srgbClr val="0070C0"/>
                </a:solidFill>
              </a:rPr>
              <a:t>Up to 2 weeks to allow for maturation</a:t>
            </a:r>
            <a:r>
              <a:rPr lang="en-US" sz="3600" b="1" dirty="0">
                <a:solidFill>
                  <a:srgbClr val="FFFF00"/>
                </a:solidFill>
              </a:rPr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0070C0"/>
                </a:solidFill>
              </a:rPr>
              <a:t>It is the site </a:t>
            </a:r>
            <a:r>
              <a:rPr lang="en-US" sz="3600" b="1" dirty="0">
                <a:cs typeface="Arial" charset="0"/>
              </a:rPr>
              <a:t>where sperms become motile and </a:t>
            </a:r>
            <a:r>
              <a:rPr lang="en-US" sz="3600" b="1" u="sng" dirty="0">
                <a:cs typeface="Arial" charset="0"/>
              </a:rPr>
              <a:t>gain the ability to fertilize</a:t>
            </a:r>
            <a:r>
              <a:rPr lang="en-US" sz="3600" dirty="0"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546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"/>
            <a:ext cx="5329237" cy="685799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Vas Deferens</a:t>
            </a:r>
          </a:p>
        </p:txBody>
      </p:sp>
      <p:sp>
        <p:nvSpPr>
          <p:cNvPr id="947203" name="Rectangle 3"/>
          <p:cNvSpPr>
            <a:spLocks noGrp="1" noChangeArrowheads="1"/>
          </p:cNvSpPr>
          <p:nvPr>
            <p:ph idx="1"/>
          </p:nvPr>
        </p:nvSpPr>
        <p:spPr>
          <a:xfrm>
            <a:off x="1" y="685801"/>
            <a:ext cx="5029200" cy="61721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42900" lvl="1" indent="-342900" eaLnBrk="1" hangingPunct="1">
              <a:buClr>
                <a:schemeClr val="tx2"/>
              </a:buClr>
              <a:buSzPct val="115000"/>
              <a:buFont typeface="Wingdings" charset="2"/>
              <a:buChar char="§"/>
              <a:defRPr/>
            </a:pPr>
            <a:r>
              <a:rPr lang="en-US" sz="3000" b="1" dirty="0" smtClean="0"/>
              <a:t>A  Muscular tube </a:t>
            </a:r>
            <a:r>
              <a:rPr lang="en-US" sz="3000" b="1" dirty="0" smtClean="0">
                <a:solidFill>
                  <a:srgbClr val="0070C0"/>
                </a:solidFill>
              </a:rPr>
              <a:t>45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en-US" sz="3000" b="1" dirty="0" smtClean="0">
                <a:solidFill>
                  <a:srgbClr val="0070C0"/>
                </a:solidFill>
              </a:rPr>
              <a:t>cm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en-US" sz="3000" b="1" dirty="0" smtClean="0"/>
              <a:t>long.</a:t>
            </a: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3000" b="1" dirty="0" smtClean="0"/>
              <a:t>Carries sperms from the Epididymis to pelvic   cavity.</a:t>
            </a:r>
          </a:p>
          <a:p>
            <a:pPr>
              <a:defRPr/>
            </a:pPr>
            <a:r>
              <a:rPr lang="en-US" sz="3000" b="1" dirty="0" smtClean="0"/>
              <a:t>Passes through the inguinal canal </a:t>
            </a:r>
            <a:r>
              <a:rPr lang="en-US" sz="3000" b="1" dirty="0" smtClean="0">
                <a:solidFill>
                  <a:srgbClr val="FFFFFF"/>
                </a:solidFill>
              </a:rPr>
              <a:t>ureter</a:t>
            </a:r>
          </a:p>
          <a:p>
            <a:pPr>
              <a:defRPr/>
            </a:pPr>
            <a:r>
              <a:rPr lang="en-US" sz="3000" b="1" dirty="0" smtClean="0"/>
              <a:t>Its terminal part is dilated to form the </a:t>
            </a:r>
            <a:r>
              <a:rPr lang="en-US" sz="3000" b="1" dirty="0" smtClean="0">
                <a:solidFill>
                  <a:srgbClr val="0070C0"/>
                </a:solidFill>
              </a:rPr>
              <a:t>Ampulla</a:t>
            </a:r>
            <a:r>
              <a:rPr lang="en-US" sz="3000" b="1" dirty="0" smtClean="0">
                <a:solidFill>
                  <a:srgbClr val="FFC000"/>
                </a:solidFill>
              </a:rPr>
              <a:t> </a:t>
            </a:r>
            <a:r>
              <a:rPr lang="en-US" sz="3000" b="1" dirty="0" smtClean="0">
                <a:solidFill>
                  <a:srgbClr val="0070C0"/>
                </a:solidFill>
              </a:rPr>
              <a:t>of the vas</a:t>
            </a:r>
          </a:p>
          <a:p>
            <a:pPr eaLnBrk="1" hangingPunct="1">
              <a:buFont typeface="Wingdings" charset="2"/>
              <a:buChar char="§"/>
              <a:defRPr/>
            </a:pPr>
            <a:r>
              <a:rPr lang="en-US" sz="3000" b="1" dirty="0" smtClean="0"/>
              <a:t>It joins the urethra in the prostate</a:t>
            </a:r>
          </a:p>
        </p:txBody>
      </p:sp>
      <p:pic>
        <p:nvPicPr>
          <p:cNvPr id="14340" name="Picture 4" descr="uFG27_01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t="11646" b="8722"/>
          <a:stretch>
            <a:fillRect/>
          </a:stretch>
        </p:blipFill>
        <p:spPr bwMode="auto">
          <a:xfrm>
            <a:off x="5105400" y="685800"/>
            <a:ext cx="4038600" cy="510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rot="16200000" flipH="1">
            <a:off x="5143500" y="5753100"/>
            <a:ext cx="304800" cy="7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0867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5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Spermatic Cord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 spermatic cord is a collection of structures that pass through the inguinal canal to and from the testis .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Structures of the Spermatic Cord</a:t>
            </a:r>
          </a:p>
          <a:p>
            <a:r>
              <a:rPr lang="en-US" b="1" dirty="0" smtClean="0"/>
              <a:t>The structures are as follows:</a:t>
            </a:r>
          </a:p>
          <a:p>
            <a:r>
              <a:rPr lang="en-US" b="1" dirty="0" smtClean="0"/>
              <a:t>Vas deferens</a:t>
            </a:r>
          </a:p>
          <a:p>
            <a:r>
              <a:rPr lang="en-US" b="1" dirty="0" smtClean="0"/>
              <a:t>Testicular artery</a:t>
            </a:r>
          </a:p>
          <a:p>
            <a:r>
              <a:rPr lang="en-US" b="1" dirty="0" smtClean="0"/>
              <a:t>Testicular veins (</a:t>
            </a:r>
            <a:r>
              <a:rPr lang="en-US" b="1" dirty="0" err="1" smtClean="0"/>
              <a:t>pampiniform</a:t>
            </a:r>
            <a:r>
              <a:rPr lang="en-US" b="1" dirty="0" smtClean="0"/>
              <a:t> plexus)</a:t>
            </a:r>
          </a:p>
          <a:p>
            <a:r>
              <a:rPr lang="en-US" b="1" dirty="0" smtClean="0"/>
              <a:t>Testicular lymph vessels</a:t>
            </a:r>
          </a:p>
          <a:p>
            <a:r>
              <a:rPr lang="en-US" b="1" dirty="0" smtClean="0"/>
              <a:t>Autonomic nerves</a:t>
            </a:r>
          </a:p>
          <a:p>
            <a:r>
              <a:rPr lang="en-US" b="1" dirty="0" smtClean="0"/>
              <a:t>Remains of the </a:t>
            </a:r>
            <a:r>
              <a:rPr lang="en-US" b="1" dirty="0" err="1" smtClean="0"/>
              <a:t>processus</a:t>
            </a:r>
            <a:r>
              <a:rPr lang="en-US" b="1" dirty="0" smtClean="0"/>
              <a:t> </a:t>
            </a:r>
            <a:r>
              <a:rPr lang="en-US" b="1" dirty="0" err="1" smtClean="0"/>
              <a:t>vaginalis</a:t>
            </a:r>
            <a:endParaRPr lang="en-US" b="1" dirty="0" smtClean="0"/>
          </a:p>
          <a:p>
            <a:r>
              <a:rPr lang="en-US" b="1" dirty="0" smtClean="0"/>
              <a:t>Genital branch of the </a:t>
            </a:r>
            <a:r>
              <a:rPr lang="en-US" b="1" dirty="0" err="1" smtClean="0"/>
              <a:t>genitofemoral</a:t>
            </a:r>
            <a:r>
              <a:rPr lang="en-US" b="1" dirty="0" smtClean="0"/>
              <a:t> nerve, which supplies the </a:t>
            </a:r>
            <a:r>
              <a:rPr lang="en-US" b="1" dirty="0" err="1" smtClean="0"/>
              <a:t>cremaster</a:t>
            </a:r>
            <a:r>
              <a:rPr lang="en-US" b="1" dirty="0" smtClean="0"/>
              <a:t> muscle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067800" cy="680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7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15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</a:t>
            </a:r>
            <a:r>
              <a:rPr lang="en-US" sz="4000" b="1" dirty="0" smtClean="0">
                <a:solidFill>
                  <a:srgbClr val="FF0000"/>
                </a:solidFill>
              </a:rPr>
              <a:t>Coverings of the Spermatic Cord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686800" cy="6096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 coverings of the spermatic cord are </a:t>
            </a:r>
            <a:r>
              <a:rPr lang="en-US" b="1" dirty="0" smtClean="0">
                <a:solidFill>
                  <a:srgbClr val="00B050"/>
                </a:solidFill>
              </a:rPr>
              <a:t>three concentric layers </a:t>
            </a:r>
            <a:r>
              <a:rPr lang="en-US" b="1" dirty="0" smtClean="0"/>
              <a:t>of fascia from the layers of the anterior abdominal wall. </a:t>
            </a:r>
          </a:p>
          <a:p>
            <a:r>
              <a:rPr lang="en-US" b="1" dirty="0" smtClean="0"/>
              <a:t>Each covering is acquired as the </a:t>
            </a:r>
            <a:r>
              <a:rPr lang="en-US" b="1" dirty="0" err="1" smtClean="0"/>
              <a:t>processus</a:t>
            </a:r>
            <a:r>
              <a:rPr lang="en-US" b="1" dirty="0" smtClean="0"/>
              <a:t> </a:t>
            </a:r>
            <a:r>
              <a:rPr lang="en-US" b="1" dirty="0" err="1" smtClean="0"/>
              <a:t>vaginalis</a:t>
            </a:r>
            <a:r>
              <a:rPr lang="en-US" b="1" dirty="0" smtClean="0"/>
              <a:t> descends into the scrotum through the layers of the abdominal wall.</a:t>
            </a:r>
          </a:p>
          <a:p>
            <a:r>
              <a:rPr lang="en-US" b="1" dirty="0" smtClean="0"/>
              <a:t>External spermatic fascia derived from the external oblique </a:t>
            </a:r>
            <a:r>
              <a:rPr lang="en-US" b="1" dirty="0" err="1" smtClean="0"/>
              <a:t>aponeurosis</a:t>
            </a:r>
            <a:r>
              <a:rPr lang="en-US" b="1" dirty="0"/>
              <a:t>.</a:t>
            </a:r>
            <a:endParaRPr lang="en-US" b="1" dirty="0" smtClean="0"/>
          </a:p>
          <a:p>
            <a:r>
              <a:rPr lang="en-US" b="1" dirty="0" err="1" smtClean="0"/>
              <a:t>Cremasteric</a:t>
            </a:r>
            <a:r>
              <a:rPr lang="en-US" b="1" dirty="0" smtClean="0"/>
              <a:t> fascia derived from the internal oblique muscle</a:t>
            </a:r>
          </a:p>
          <a:p>
            <a:r>
              <a:rPr lang="en-US" b="1" dirty="0" smtClean="0"/>
              <a:t>Internal spermatic fascia derived from the fascia </a:t>
            </a:r>
            <a:r>
              <a:rPr lang="en-US" b="1" dirty="0" err="1" smtClean="0"/>
              <a:t>transversalis</a:t>
            </a:r>
            <a:r>
              <a:rPr lang="en-US" b="1" dirty="0"/>
              <a:t>.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2" y="685800"/>
            <a:ext cx="8229598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85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17"/>
          <a:stretch/>
        </p:blipFill>
        <p:spPr bwMode="auto">
          <a:xfrm>
            <a:off x="1295400" y="0"/>
            <a:ext cx="5867400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1438" y="2309251"/>
            <a:ext cx="8105620" cy="221599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8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545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9906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9067800" cy="6096000"/>
          </a:xfrm>
        </p:spPr>
        <p:txBody>
          <a:bodyPr>
            <a:normAutofit/>
          </a:bodyPr>
          <a:lstStyle/>
          <a:p>
            <a:pPr marL="800100" marR="10922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01930" algn="r"/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Define the testis.</a:t>
            </a:r>
          </a:p>
          <a:p>
            <a:pPr marL="800100" marR="10922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Describe its normal site, size, shape &amp; relation.</a:t>
            </a:r>
          </a:p>
          <a:p>
            <a:pPr marL="800100" marR="1905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Discuss its covering.</a:t>
            </a:r>
          </a:p>
          <a:p>
            <a:pPr marL="800100" marR="1905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Discuss its blood and nerve supply.</a:t>
            </a:r>
          </a:p>
          <a:p>
            <a:pPr marL="800100" marR="1905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Mention its lymphatic drainage.</a:t>
            </a:r>
          </a:p>
          <a:p>
            <a:pPr marL="800100" marR="10922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Define the epididymis.</a:t>
            </a:r>
          </a:p>
          <a:p>
            <a:pPr marL="800100" marR="10922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Describe its site, position &amp; parts.</a:t>
            </a:r>
          </a:p>
          <a:p>
            <a:pPr marL="800100" marR="10922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28600" algn="l"/>
                <a:tab pos="2272030" algn="r"/>
              </a:tabLst>
            </a:pPr>
            <a:r>
              <a:rPr lang="en-US" sz="2800" b="1" dirty="0">
                <a:latin typeface="Times New Roman" pitchFamily="18" charset="0"/>
                <a:ea typeface="Calibri"/>
                <a:cs typeface="Times New Roman" pitchFamily="18" charset="0"/>
              </a:rPr>
              <a:t>Discuss its blood and nerve supply.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23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01930" algn="r"/>
                <a:tab pos="228600" algn="l"/>
                <a:tab pos="291465" algn="r"/>
              </a:tabLst>
            </a:pPr>
            <a:r>
              <a:rPr lang="en-US" sz="2600" b="1" dirty="0">
                <a:latin typeface="Times New Roman" pitchFamily="18" charset="0"/>
                <a:ea typeface="Calibri"/>
                <a:cs typeface="Times New Roman" pitchFamily="18" charset="0"/>
              </a:rPr>
              <a:t>Mention its lymphatic drainage.</a:t>
            </a:r>
          </a:p>
          <a:p>
            <a:pPr marL="80010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01930" algn="r"/>
                <a:tab pos="228600" algn="l"/>
                <a:tab pos="291465" algn="r"/>
              </a:tabLst>
            </a:pPr>
            <a:r>
              <a:rPr lang="en-US" sz="2600" b="1" dirty="0">
                <a:latin typeface="Times New Roman" pitchFamily="18" charset="0"/>
                <a:ea typeface="Calibri"/>
                <a:cs typeface="Times New Roman" pitchFamily="18" charset="0"/>
              </a:rPr>
              <a:t>Define the vas deferens.</a:t>
            </a:r>
          </a:p>
          <a:p>
            <a:pPr marL="80010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01930" algn="r"/>
                <a:tab pos="228600" algn="l"/>
                <a:tab pos="291465" algn="r"/>
              </a:tabLst>
            </a:pPr>
            <a:r>
              <a:rPr lang="en-US" sz="2600" b="1" dirty="0">
                <a:latin typeface="Times New Roman" pitchFamily="18" charset="0"/>
                <a:ea typeface="Calibri"/>
                <a:cs typeface="Times New Roman" pitchFamily="18" charset="0"/>
              </a:rPr>
              <a:t>Describe its beginning and termination.</a:t>
            </a:r>
          </a:p>
          <a:p>
            <a:pPr marL="80010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01930" algn="r"/>
                <a:tab pos="228600" algn="l"/>
                <a:tab pos="291465" algn="r"/>
              </a:tabLst>
            </a:pPr>
            <a:r>
              <a:rPr lang="en-US" sz="2600" b="1" dirty="0">
                <a:latin typeface="Times New Roman" pitchFamily="18" charset="0"/>
                <a:ea typeface="Calibri"/>
                <a:cs typeface="Times New Roman" pitchFamily="18" charset="0"/>
              </a:rPr>
              <a:t>Discuss its course, relation, blood and nerve supply.</a:t>
            </a:r>
          </a:p>
          <a:p>
            <a:pPr marL="800100" lvl="1" indent="-342900">
              <a:lnSpc>
                <a:spcPct val="150000"/>
              </a:lnSpc>
              <a:buSzPts val="1100"/>
              <a:buFont typeface="Wingdings" pitchFamily="2" charset="2"/>
              <a:buChar char="§"/>
              <a:tabLst>
                <a:tab pos="21590" algn="r"/>
                <a:tab pos="228600" algn="l"/>
                <a:tab pos="291465" algn="r"/>
              </a:tabLst>
            </a:pPr>
            <a:r>
              <a:rPr lang="en-US" sz="2600" b="1" dirty="0">
                <a:latin typeface="Times New Roman" pitchFamily="18" charset="0"/>
                <a:ea typeface="Calibri"/>
                <a:cs typeface="Times New Roman" pitchFamily="18" charset="0"/>
              </a:rPr>
              <a:t>Mention its lymphatic drainage.</a:t>
            </a:r>
          </a:p>
          <a:p>
            <a:pPr marL="457200" lvl="1" indent="0">
              <a:lnSpc>
                <a:spcPct val="150000"/>
              </a:lnSpc>
              <a:buSzPts val="1100"/>
              <a:buNone/>
              <a:tabLst>
                <a:tab pos="21590" algn="r"/>
                <a:tab pos="228600" algn="l"/>
                <a:tab pos="291465" algn="r"/>
              </a:tabLst>
            </a:pPr>
            <a:r>
              <a:rPr lang="en-US" dirty="0" smtClean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Enumerate </a:t>
            </a:r>
            <a:r>
              <a:rPr lang="en-US" dirty="0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contents (structures) of the spermatic cord.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74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1"/>
            <a:ext cx="8820150" cy="838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Components of  Male  Reproductive System</a:t>
            </a:r>
          </a:p>
        </p:txBody>
      </p:sp>
      <p:sp>
        <p:nvSpPr>
          <p:cNvPr id="922627" name="Rectangle 3"/>
          <p:cNvSpPr>
            <a:spLocks noGrp="1" noChangeArrowheads="1"/>
          </p:cNvSpPr>
          <p:nvPr>
            <p:ph idx="1"/>
          </p:nvPr>
        </p:nvSpPr>
        <p:spPr>
          <a:xfrm>
            <a:off x="1" y="1393030"/>
            <a:ext cx="4284662" cy="54580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I- </a:t>
            </a:r>
            <a:r>
              <a:rPr lang="en-US" sz="2400" b="1" dirty="0" smtClean="0">
                <a:solidFill>
                  <a:srgbClr val="0070C0"/>
                </a:solidFill>
                <a:effectLst/>
              </a:rPr>
              <a:t>  Primary Sex  </a:t>
            </a:r>
            <a:r>
              <a:rPr lang="en-US" sz="2400" b="1" dirty="0" smtClean="0">
                <a:solidFill>
                  <a:srgbClr val="0070C0"/>
                </a:solidFill>
              </a:rPr>
              <a:t>Organ: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Testis.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II-  Reproductive Tract: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Epididymis.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Vas Deferens.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Spermatic cord.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III-  Accessory Sex Glands: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Seminal vesicles.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Prostate gland.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Bulbourethral  glands.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IV- External genitalia: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§"/>
              <a:defRPr/>
            </a:pPr>
            <a:r>
              <a:rPr lang="en-US" sz="2400" b="1" i="1" dirty="0" smtClean="0"/>
              <a:t>Penis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endParaRPr lang="en-US" sz="2400" dirty="0" smtClean="0"/>
          </a:p>
        </p:txBody>
      </p:sp>
      <p:pic>
        <p:nvPicPr>
          <p:cNvPr id="6148" name="Picture 4" descr="f19-2_the_male_pelvis_c.jpg                                    0000009BSeeley                         BC7B31F8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3" t="3737"/>
          <a:stretch>
            <a:fillRect/>
          </a:stretch>
        </p:blipFill>
        <p:spPr bwMode="auto">
          <a:xfrm>
            <a:off x="4391819" y="1418648"/>
            <a:ext cx="4535487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7"/>
          <p:cNvSpPr>
            <a:spLocks noChangeArrowheads="1"/>
          </p:cNvSpPr>
          <p:nvPr/>
        </p:nvSpPr>
        <p:spPr bwMode="auto">
          <a:xfrm>
            <a:off x="6443663" y="5805488"/>
            <a:ext cx="431800" cy="360362"/>
          </a:xfrm>
          <a:prstGeom prst="roundRect">
            <a:avLst>
              <a:gd name="adj" fmla="val 16667"/>
            </a:avLst>
          </a:prstGeom>
          <a:solidFill>
            <a:schemeClr val="accent1">
              <a:alpha val="14902"/>
            </a:schemeClr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9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191000" cy="83661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Testis</a:t>
            </a:r>
          </a:p>
        </p:txBody>
      </p:sp>
      <p:sp>
        <p:nvSpPr>
          <p:cNvPr id="924675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4140200" cy="60197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ct val="25000"/>
              </a:spcBef>
              <a:defRPr/>
            </a:pPr>
            <a:r>
              <a:rPr lang="en-US" sz="2400" b="1" dirty="0" smtClean="0"/>
              <a:t>Paired  almond-shape gonads that are suspended in the scrotum by </a:t>
            </a:r>
            <a:r>
              <a:rPr lang="en-US" sz="2400" b="1" i="1" dirty="0" smtClean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spermatic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cord</a:t>
            </a:r>
          </a:p>
          <a:p>
            <a:pPr>
              <a:spcBef>
                <a:spcPct val="25000"/>
              </a:spcBef>
              <a:defRPr/>
            </a:pPr>
            <a:r>
              <a:rPr lang="en-US" sz="2400" b="1" i="1" dirty="0" smtClean="0"/>
              <a:t>4 - 5 cm long</a:t>
            </a:r>
          </a:p>
          <a:p>
            <a:pPr>
              <a:spcBef>
                <a:spcPct val="25000"/>
              </a:spcBef>
              <a:defRPr/>
            </a:pPr>
            <a:r>
              <a:rPr lang="en-US" sz="2400" b="1" i="1" dirty="0" smtClean="0"/>
              <a:t>Weigh (10.5 – 14) g </a:t>
            </a:r>
            <a:r>
              <a:rPr lang="en-US" sz="3200" b="1" dirty="0" smtClean="0">
                <a:solidFill>
                  <a:srgbClr val="FF0000"/>
                </a:solidFill>
              </a:rPr>
              <a:t>Functions:</a:t>
            </a:r>
            <a:r>
              <a:rPr lang="en-US" b="1" dirty="0" smtClean="0">
                <a:solidFill>
                  <a:srgbClr val="FFFF00"/>
                </a:solidFill>
              </a:rPr>
              <a:t>: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sz="2400" b="1" i="1" dirty="0" smtClean="0"/>
              <a:t>Spermatogenesis.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sz="2400" b="1" i="1" dirty="0" smtClean="0"/>
              <a:t>Hormone production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sz="2400" b="1" i="1" dirty="0" smtClean="0"/>
              <a:t>(Androgens- testosterone).</a:t>
            </a:r>
          </a:p>
        </p:txBody>
      </p:sp>
      <p:pic>
        <p:nvPicPr>
          <p:cNvPr id="8196" name="Picture 4" descr="Pictur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5" r="34615"/>
          <a:stretch>
            <a:fillRect/>
          </a:stretch>
        </p:blipFill>
        <p:spPr bwMode="auto">
          <a:xfrm>
            <a:off x="4427538" y="404813"/>
            <a:ext cx="4335462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53200" y="4876800"/>
            <a:ext cx="609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/>
              <a:t>T</a:t>
            </a: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4500563" y="1071563"/>
            <a:ext cx="857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FF0000"/>
                </a:solidFill>
              </a:rPr>
              <a:t>sc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4929188" y="1500188"/>
            <a:ext cx="1643062" cy="1285875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76200"/>
            <a:ext cx="6172200" cy="6477000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endParaRPr lang="en-US" sz="3200" b="1" u="sng" dirty="0" smtClean="0"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en-US" sz="3200" dirty="0" smtClean="0">
                <a:cs typeface="Arial" charset="0"/>
              </a:rPr>
              <a:t>	-</a:t>
            </a:r>
            <a:r>
              <a:rPr lang="en-US" sz="3200" b="1" dirty="0" smtClean="0">
                <a:cs typeface="Arial" charset="0"/>
              </a:rPr>
              <a:t>It develops in the abdomen; descends into the scrotum before birth;</a:t>
            </a:r>
          </a:p>
          <a:p>
            <a:pPr eaLnBrk="1" hangingPunct="1">
              <a:buFontTx/>
              <a:buNone/>
            </a:pPr>
            <a:r>
              <a:rPr lang="en-US" sz="3200" b="1" dirty="0" smtClean="0">
                <a:cs typeface="Arial" charset="0"/>
              </a:rPr>
              <a:t>	-It is made up of tightly coiled tubes </a:t>
            </a:r>
            <a:r>
              <a:rPr lang="en-US" sz="3200" b="1" dirty="0" smtClean="0">
                <a:solidFill>
                  <a:srgbClr val="FF66FF"/>
                </a:solidFill>
                <a:cs typeface="Arial" charset="0"/>
              </a:rPr>
              <a:t>(</a:t>
            </a:r>
            <a:r>
              <a:rPr lang="en-US" sz="3200" b="1" u="sng" dirty="0" smtClean="0">
                <a:solidFill>
                  <a:srgbClr val="FF66FF"/>
                </a:solidFill>
                <a:cs typeface="Arial" charset="0"/>
              </a:rPr>
              <a:t>SEMINIFEROUS TUBULES</a:t>
            </a:r>
            <a:r>
              <a:rPr lang="en-US" sz="3200" b="1" dirty="0" smtClean="0">
                <a:solidFill>
                  <a:srgbClr val="FF66FF"/>
                </a:solidFill>
                <a:cs typeface="Arial" charset="0"/>
              </a:rPr>
              <a:t>) </a:t>
            </a:r>
            <a:r>
              <a:rPr lang="en-US" sz="3200" b="1" dirty="0" smtClean="0">
                <a:cs typeface="Arial" charset="0"/>
              </a:rPr>
              <a:t>where sperm are formed;</a:t>
            </a:r>
          </a:p>
          <a:p>
            <a:pPr eaLnBrk="1" hangingPunct="1">
              <a:buFontTx/>
              <a:buNone/>
            </a:pPr>
            <a:r>
              <a:rPr lang="en-US" sz="3200" b="1" dirty="0" smtClean="0">
                <a:cs typeface="Arial" charset="0"/>
              </a:rPr>
              <a:t>	-scattered between tubules are the </a:t>
            </a:r>
            <a:r>
              <a:rPr lang="en-US" sz="3200" b="1" u="sng" dirty="0" smtClean="0">
                <a:solidFill>
                  <a:srgbClr val="FF66FF"/>
                </a:solidFill>
                <a:cs typeface="Arial" charset="0"/>
              </a:rPr>
              <a:t>LEYDIG CELLS</a:t>
            </a:r>
            <a:r>
              <a:rPr lang="en-US" sz="3200" b="1" dirty="0" smtClean="0">
                <a:solidFill>
                  <a:srgbClr val="FF66FF"/>
                </a:solidFill>
                <a:cs typeface="Arial" charset="0"/>
              </a:rPr>
              <a:t> </a:t>
            </a:r>
            <a:r>
              <a:rPr lang="en-US" sz="3200" b="1" dirty="0" smtClean="0">
                <a:cs typeface="Arial" charset="0"/>
              </a:rPr>
              <a:t>(produce testosterone and other androgens</a:t>
            </a:r>
            <a:r>
              <a:rPr lang="en-US" b="1" dirty="0" smtClean="0">
                <a:cs typeface="Arial" charset="0"/>
              </a:rPr>
              <a:t>).</a:t>
            </a:r>
          </a:p>
        </p:txBody>
      </p:sp>
      <p:pic>
        <p:nvPicPr>
          <p:cNvPr id="5125" name="Picture 10" descr="img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76400"/>
            <a:ext cx="2819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18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30" descr="test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5163"/>
            <a:ext cx="9144000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1031"/>
          <p:cNvSpPr txBox="1">
            <a:spLocks noChangeArrowheads="1"/>
          </p:cNvSpPr>
          <p:nvPr/>
        </p:nvSpPr>
        <p:spPr bwMode="auto">
          <a:xfrm>
            <a:off x="5318125" y="1331913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(Leydig cells)</a:t>
            </a:r>
          </a:p>
        </p:txBody>
      </p:sp>
      <p:sp>
        <p:nvSpPr>
          <p:cNvPr id="6148" name="Rectangle 1032"/>
          <p:cNvSpPr>
            <a:spLocks noChangeArrowheads="1"/>
          </p:cNvSpPr>
          <p:nvPr/>
        </p:nvSpPr>
        <p:spPr bwMode="auto">
          <a:xfrm>
            <a:off x="3352800" y="1981200"/>
            <a:ext cx="1295400" cy="5334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Rectangle 1033"/>
          <p:cNvSpPr>
            <a:spLocks noChangeArrowheads="1"/>
          </p:cNvSpPr>
          <p:nvPr/>
        </p:nvSpPr>
        <p:spPr bwMode="auto">
          <a:xfrm>
            <a:off x="5257800" y="1295400"/>
            <a:ext cx="1828800" cy="685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ext Box 1034"/>
          <p:cNvSpPr txBox="1">
            <a:spLocks noChangeArrowheads="1"/>
          </p:cNvSpPr>
          <p:nvPr/>
        </p:nvSpPr>
        <p:spPr bwMode="auto">
          <a:xfrm>
            <a:off x="1722438" y="6172200"/>
            <a:ext cx="1249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TESTIS</a:t>
            </a:r>
          </a:p>
        </p:txBody>
      </p:sp>
      <p:sp>
        <p:nvSpPr>
          <p:cNvPr id="6151" name="Rectangle 1035"/>
          <p:cNvSpPr>
            <a:spLocks noChangeArrowheads="1"/>
          </p:cNvSpPr>
          <p:nvPr/>
        </p:nvSpPr>
        <p:spPr bwMode="auto">
          <a:xfrm>
            <a:off x="1752600" y="6096000"/>
            <a:ext cx="1295400" cy="609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37"/>
            <a:ext cx="3851920" cy="7540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Coverings of the Testis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3809999" cy="6096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u="sng" dirty="0" smtClean="0">
                <a:solidFill>
                  <a:srgbClr val="0070C0"/>
                </a:solidFill>
              </a:rPr>
              <a:t>Tunica Vaginalis:</a:t>
            </a:r>
          </a:p>
          <a:p>
            <a:pPr>
              <a:defRPr/>
            </a:pPr>
            <a:r>
              <a:rPr lang="en-US" sz="2400" b="1" dirty="0" smtClean="0"/>
              <a:t>It surrounds testis &amp; epididymis.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Derived from the abdominal peritoneum </a:t>
            </a:r>
          </a:p>
          <a:p>
            <a:pPr>
              <a:defRPr/>
            </a:pPr>
            <a:r>
              <a:rPr lang="en-US" sz="2400" b="1" dirty="0" smtClean="0"/>
              <a:t>It allows free movement of testis inside scrotum.dd</a:t>
            </a:r>
          </a:p>
          <a:p>
            <a:pPr>
              <a:defRPr/>
            </a:pPr>
            <a:r>
              <a:rPr lang="en-US" sz="2400" b="1" u="sng" dirty="0" smtClean="0">
                <a:solidFill>
                  <a:srgbClr val="0070C0"/>
                </a:solidFill>
              </a:rPr>
              <a:t>Tunica </a:t>
            </a:r>
            <a:r>
              <a:rPr lang="en-US" sz="2400" b="1" u="sng" dirty="0" err="1" smtClean="0">
                <a:solidFill>
                  <a:srgbClr val="0070C0"/>
                </a:solidFill>
              </a:rPr>
              <a:t>albugenia</a:t>
            </a:r>
            <a:r>
              <a:rPr lang="en-US" sz="2400" b="1" u="sng" dirty="0" smtClean="0">
                <a:solidFill>
                  <a:srgbClr val="0070C0"/>
                </a:solidFill>
              </a:rPr>
              <a:t>:</a:t>
            </a:r>
          </a:p>
          <a:p>
            <a:pPr>
              <a:defRPr/>
            </a:pPr>
            <a:r>
              <a:rPr lang="en-US" sz="2400" b="1" dirty="0" smtClean="0"/>
              <a:t>It is a whitish fibrous capsule</a:t>
            </a:r>
            <a:endParaRPr lang="en-US" sz="2400" u="sng" dirty="0">
              <a:solidFill>
                <a:srgbClr val="FFC000"/>
              </a:solidFill>
            </a:endParaRPr>
          </a:p>
        </p:txBody>
      </p:sp>
      <p:sp>
        <p:nvSpPr>
          <p:cNvPr id="9222" name="AutoShape 2" descr="Click to view full siz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AutoShape 4" descr="Click to view full size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4" name="AutoShape 6" descr="Click to view full siz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5" name="AutoShape 8" descr="Click to view full size">
            <a:hlinkClick r:id=""/>
          </p:cNvPr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" name="Picture 6" descr="s 001"/>
          <p:cNvPicPr>
            <a:picLocks noChangeAspect="1" noChangeArrowheads="1"/>
          </p:cNvPicPr>
          <p:nvPr/>
        </p:nvPicPr>
        <p:blipFill>
          <a:blip r:embed="rId4" cstate="print"/>
          <a:srcRect l="8929" t="10818" r="15791" b="16389"/>
          <a:stretch>
            <a:fillRect/>
          </a:stretch>
        </p:blipFill>
        <p:spPr bwMode="auto">
          <a:xfrm>
            <a:off x="3995738" y="188912"/>
            <a:ext cx="4824412" cy="6669087"/>
          </a:xfrm>
          <a:prstGeom prst="rect">
            <a:avLst/>
          </a:prstGeom>
          <a:noFill/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9228" name="TextBox 9"/>
          <p:cNvSpPr txBox="1">
            <a:spLocks noChangeArrowheads="1"/>
          </p:cNvSpPr>
          <p:nvPr/>
        </p:nvSpPr>
        <p:spPr bwMode="auto">
          <a:xfrm>
            <a:off x="7429500" y="5500688"/>
            <a:ext cx="1562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b="1" dirty="0" err="1" smtClean="0">
                <a:solidFill>
                  <a:srgbClr val="FF0000"/>
                </a:solidFill>
              </a:rPr>
              <a:t>T.Vag</a:t>
            </a:r>
            <a:r>
              <a:rPr lang="en-US" sz="1800" b="1" dirty="0" smtClean="0">
                <a:solidFill>
                  <a:srgbClr val="FF0000"/>
                </a:solidFill>
              </a:rPr>
              <a:t>.</a:t>
            </a:r>
          </a:p>
          <a:p>
            <a:pPr algn="ctr" eaLnBrk="1" hangingPunct="1"/>
            <a:r>
              <a:rPr lang="en-US" sz="1800" b="1" dirty="0" smtClean="0">
                <a:solidFill>
                  <a:srgbClr val="FF0000"/>
                </a:solidFill>
              </a:rPr>
              <a:t>Parietal &amp; visceral</a:t>
            </a:r>
            <a:endParaRPr lang="en-US" sz="18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358065" y="5500690"/>
            <a:ext cx="490535" cy="17054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429500" y="5671234"/>
            <a:ext cx="473414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1997</TotalTime>
  <Words>664</Words>
  <Application>Microsoft Office PowerPoint</Application>
  <PresentationFormat>On-screen Show (4:3)</PresentationFormat>
  <Paragraphs>130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Testis, epididymis, vas deferens and spermatic cord</vt:lpstr>
      <vt:lpstr>PowerPoint Presentation</vt:lpstr>
      <vt:lpstr>OBJECTIVES</vt:lpstr>
      <vt:lpstr>OBJECTIVES</vt:lpstr>
      <vt:lpstr>Components of  Male  Reproductive System</vt:lpstr>
      <vt:lpstr>Testis</vt:lpstr>
      <vt:lpstr>PowerPoint Presentation</vt:lpstr>
      <vt:lpstr>PowerPoint Presentation</vt:lpstr>
      <vt:lpstr>Coverings of the Testis</vt:lpstr>
      <vt:lpstr>Internal Structure of Testis</vt:lpstr>
      <vt:lpstr>Blood  Supply of Testis</vt:lpstr>
      <vt:lpstr>PowerPoint Presentation</vt:lpstr>
      <vt:lpstr>Epididymis</vt:lpstr>
      <vt:lpstr>PowerPoint Presentation</vt:lpstr>
      <vt:lpstr>Vas Deferens</vt:lpstr>
      <vt:lpstr>PowerPoint Presentation</vt:lpstr>
      <vt:lpstr>  Spermatic Cord</vt:lpstr>
      <vt:lpstr>PowerPoint Presentation</vt:lpstr>
      <vt:lpstr>  Coverings of the Spermatic Cord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Urogenital triangle in male</dc:title>
  <dc:creator>yaseen</dc:creator>
  <cp:lastModifiedBy>Safa Osman</cp:lastModifiedBy>
  <cp:revision>46</cp:revision>
  <dcterms:created xsi:type="dcterms:W3CDTF">2012-04-20T18:52:36Z</dcterms:created>
  <dcterms:modified xsi:type="dcterms:W3CDTF">2016-03-02T08:55:48Z</dcterms:modified>
</cp:coreProperties>
</file>